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69.jpg" ContentType="image/png"/>
  <Override PartName="/ppt/media/image70.jpg" ContentType="image/png"/>
  <Override PartName="/ppt/media/image71.jpg" ContentType="image/png"/>
  <Override PartName="/ppt/media/image72.jpg" ContentType="image/png"/>
  <Override PartName="/ppt/media/image73.jpg" ContentType="image/png"/>
  <Override PartName="/ppt/media/image74.jpg" ContentType="image/png"/>
  <Override PartName="/ppt/media/image7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sldIdLst>
    <p:sldId id="257" r:id="rId2"/>
    <p:sldId id="383" r:id="rId3"/>
    <p:sldId id="385" r:id="rId4"/>
    <p:sldId id="386" r:id="rId5"/>
    <p:sldId id="387" r:id="rId6"/>
    <p:sldId id="388" r:id="rId7"/>
    <p:sldId id="389" r:id="rId8"/>
    <p:sldId id="390" r:id="rId9"/>
    <p:sldId id="391" r:id="rId10"/>
    <p:sldId id="392" r:id="rId11"/>
    <p:sldId id="393" r:id="rId12"/>
    <p:sldId id="394" r:id="rId13"/>
    <p:sldId id="395" r:id="rId14"/>
    <p:sldId id="396" r:id="rId15"/>
    <p:sldId id="397" r:id="rId16"/>
    <p:sldId id="384" r:id="rId17"/>
    <p:sldId id="399" r:id="rId18"/>
    <p:sldId id="403" r:id="rId19"/>
    <p:sldId id="404" r:id="rId20"/>
    <p:sldId id="405" r:id="rId21"/>
    <p:sldId id="406" r:id="rId22"/>
    <p:sldId id="400" r:id="rId23"/>
    <p:sldId id="401" r:id="rId24"/>
    <p:sldId id="39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ke Bates" initials="LB" lastIdx="2" clrIdx="0">
    <p:extLst>
      <p:ext uri="{19B8F6BF-5375-455C-9EA6-DF929625EA0E}">
        <p15:presenceInfo xmlns:p15="http://schemas.microsoft.com/office/powerpoint/2012/main" userId="a432643c9c131c0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59" autoAdjust="0"/>
    <p:restoredTop sz="92615" autoAdjust="0"/>
  </p:normalViewPr>
  <p:slideViewPr>
    <p:cSldViewPr snapToGrid="0">
      <p:cViewPr varScale="1">
        <p:scale>
          <a:sx n="76" d="100"/>
          <a:sy n="76" d="100"/>
        </p:scale>
        <p:origin x="2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EAC23B-202F-4A14-B1DC-523B1FDFACBC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739164-1451-41C3-AF66-7F361D371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214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6/10/2020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46.jpg"/><Relationship Id="rId7" Type="http://schemas.openxmlformats.org/officeDocument/2006/relationships/image" Target="../media/image50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7" Type="http://schemas.openxmlformats.org/officeDocument/2006/relationships/image" Target="../media/image70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g"/><Relationship Id="rId5" Type="http://schemas.openxmlformats.org/officeDocument/2006/relationships/image" Target="../media/image68.jpg"/><Relationship Id="rId4" Type="http://schemas.openxmlformats.org/officeDocument/2006/relationships/image" Target="../media/image6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g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lSourcell/DeepMind-alphafold-rep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lSourcell/DeepMind-alphafold-rep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16.jpg"/><Relationship Id="rId5" Type="http://schemas.openxmlformats.org/officeDocument/2006/relationships/image" Target="../media/image10.jpg"/><Relationship Id="rId10" Type="http://schemas.openxmlformats.org/officeDocument/2006/relationships/image" Target="../media/image15.jpg"/><Relationship Id="rId4" Type="http://schemas.openxmlformats.org/officeDocument/2006/relationships/image" Target="../media/image9.jpg"/><Relationship Id="rId9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5.jpg"/><Relationship Id="rId7" Type="http://schemas.openxmlformats.org/officeDocument/2006/relationships/image" Target="../media/image39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483E4-23BE-44AE-9DE0-E6FB608F50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Convolutional Neural Networks:</a:t>
            </a:r>
            <a:br>
              <a:rPr lang="en-US" sz="3600" dirty="0"/>
            </a:br>
            <a:r>
              <a:rPr lang="en-US" sz="3600" dirty="0"/>
              <a:t>historical, residual,  and Inception networks… Also, transfer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8A3CAB-CF2A-4646-8D03-6BEE232478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Luke</a:t>
            </a:r>
          </a:p>
        </p:txBody>
      </p:sp>
    </p:spTree>
    <p:extLst>
      <p:ext uri="{BB962C8B-B14F-4D97-AF65-F5344CB8AC3E}">
        <p14:creationId xmlns:p14="http://schemas.microsoft.com/office/powerpoint/2010/main" val="2798428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/>
          <a:lstStyle/>
          <a:p>
            <a:r>
              <a:rPr lang="en-US" dirty="0"/>
              <a:t>Convolving 1 x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518416-FD41-46CE-90B0-C1912112F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228" y="588154"/>
            <a:ext cx="10647273" cy="60200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B54C43-6BFF-4DFF-AD64-75EAEE039180}"/>
              </a:ext>
            </a:extLst>
          </p:cNvPr>
          <p:cNvSpPr txBox="1"/>
          <p:nvPr/>
        </p:nvSpPr>
        <p:spPr>
          <a:xfrm>
            <a:off x="1094704" y="713064"/>
            <a:ext cx="1247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What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35FB2F-2A8E-460F-B6A0-EF7306B9E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432" y="1522085"/>
            <a:ext cx="9357399" cy="46396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DD6A79-D06B-47FE-A9B5-B5AD883681D1}"/>
              </a:ext>
            </a:extLst>
          </p:cNvPr>
          <p:cNvSpPr txBox="1"/>
          <p:nvPr/>
        </p:nvSpPr>
        <p:spPr>
          <a:xfrm>
            <a:off x="6413679" y="5087155"/>
            <a:ext cx="14350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Element-wise</a:t>
            </a:r>
          </a:p>
          <a:p>
            <a:r>
              <a:rPr lang="en-US" dirty="0"/>
              <a:t>product then</a:t>
            </a:r>
          </a:p>
          <a:p>
            <a:r>
              <a:rPr lang="en-US" dirty="0"/>
              <a:t>apply </a:t>
            </a:r>
            <a:r>
              <a:rPr lang="en-US" dirty="0" err="1"/>
              <a:t>relu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3C01E4F-4CCD-449B-89CD-0D5D70FA8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088" y="3969312"/>
            <a:ext cx="2406049" cy="2317347"/>
          </a:xfrm>
          <a:prstGeom prst="rect">
            <a:avLst/>
          </a:prstGeom>
        </p:spPr>
      </p:pic>
      <p:pic>
        <p:nvPicPr>
          <p:cNvPr id="16" name="Picture 15" descr="A close up of a screen&#10;&#10;Description automatically generated">
            <a:extLst>
              <a:ext uri="{FF2B5EF4-FFF2-40B4-BE49-F238E27FC236}">
                <a16:creationId xmlns:a16="http://schemas.microsoft.com/office/drawing/2014/main" id="{7DB9C742-263D-4894-8A27-0313EAB9C9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2340" y="3716721"/>
            <a:ext cx="2870882" cy="2607718"/>
          </a:xfrm>
          <a:prstGeom prst="rect">
            <a:avLst/>
          </a:prstGeom>
        </p:spPr>
      </p:pic>
      <p:pic>
        <p:nvPicPr>
          <p:cNvPr id="18" name="Picture 17" descr="A close up of a device&#10;&#10;Description automatically generated">
            <a:extLst>
              <a:ext uri="{FF2B5EF4-FFF2-40B4-BE49-F238E27FC236}">
                <a16:creationId xmlns:a16="http://schemas.microsoft.com/office/drawing/2014/main" id="{AF3BB99B-9081-49FE-92D6-ADC9BCCC8D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2740" y="1490803"/>
            <a:ext cx="9841877" cy="4779043"/>
          </a:xfrm>
          <a:prstGeom prst="rect">
            <a:avLst/>
          </a:prstGeom>
        </p:spPr>
      </p:pic>
      <p:pic>
        <p:nvPicPr>
          <p:cNvPr id="20" name="Picture 19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C10DBB6D-088D-444F-A8A8-FD31D2CE71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7601" y="1592946"/>
            <a:ext cx="9727016" cy="4622851"/>
          </a:xfrm>
          <a:prstGeom prst="rect">
            <a:avLst/>
          </a:prstGeom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7FA8BA84-2A04-4C5B-97F3-B8E26714B1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6676" y="3182229"/>
            <a:ext cx="2235664" cy="83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8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/>
          <a:lstStyle/>
          <a:p>
            <a:r>
              <a:rPr lang="en-US" dirty="0"/>
              <a:t>Why 1x1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1F7BD5F-8FD8-4210-BE24-0FE6B07D1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905" y="625043"/>
            <a:ext cx="10508960" cy="5886384"/>
          </a:xfrm>
          <a:prstGeom prst="rect">
            <a:avLst/>
          </a:prstGeom>
        </p:spPr>
      </p:pic>
      <p:pic>
        <p:nvPicPr>
          <p:cNvPr id="7" name="Picture 6" descr="A picture containing object&#10;&#10;Description automatically generated">
            <a:extLst>
              <a:ext uri="{FF2B5EF4-FFF2-40B4-BE49-F238E27FC236}">
                <a16:creationId xmlns:a16="http://schemas.microsoft.com/office/drawing/2014/main" id="{5C73CFA4-30FB-4110-A5E4-02BC2DE95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907" y="3708259"/>
            <a:ext cx="2093484" cy="812226"/>
          </a:xfrm>
          <a:prstGeom prst="rect">
            <a:avLst/>
          </a:prstGeom>
        </p:spPr>
      </p:pic>
      <p:pic>
        <p:nvPicPr>
          <p:cNvPr id="10" name="Picture 9" descr="A picture containing device&#10;&#10;Description automatically generated">
            <a:extLst>
              <a:ext uri="{FF2B5EF4-FFF2-40B4-BE49-F238E27FC236}">
                <a16:creationId xmlns:a16="http://schemas.microsoft.com/office/drawing/2014/main" id="{F736F04B-58AB-4339-887E-65AB65F0F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907" y="3785531"/>
            <a:ext cx="3211944" cy="10492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7B8586-A6C2-4691-B36F-08747FA9F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993" y="1674278"/>
            <a:ext cx="6954122" cy="359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0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/>
          <a:lstStyle/>
          <a:p>
            <a:r>
              <a:rPr lang="en-US" dirty="0"/>
              <a:t>We </a:t>
            </a:r>
            <a:r>
              <a:rPr lang="en-US" dirty="0" err="1"/>
              <a:t>gotta</a:t>
            </a:r>
            <a:r>
              <a:rPr lang="en-US" dirty="0"/>
              <a:t> go deeper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80AE049-4B0D-4FF6-9A39-7DC66354F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520" y="694496"/>
            <a:ext cx="10380708" cy="5899419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E92DBFCD-180F-4955-84C1-6F65A00FB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066" y="1629865"/>
            <a:ext cx="9215868" cy="35982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1EB098-DCBD-4401-BE94-02BC24B5D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690" y="4587798"/>
            <a:ext cx="3378378" cy="51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4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/>
          <a:lstStyle/>
          <a:p>
            <a:r>
              <a:rPr lang="en-US" dirty="0"/>
              <a:t>It </a:t>
            </a:r>
            <a:r>
              <a:rPr lang="en-US" dirty="0" err="1"/>
              <a:t>ain’t</a:t>
            </a:r>
            <a:r>
              <a:rPr lang="en-US" dirty="0"/>
              <a:t> cheap going deep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31BEE8-5A42-4310-910D-9B448BD86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01" y="713064"/>
            <a:ext cx="10193159" cy="5717845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EB08F8-AD1D-4722-9860-1763FB870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942" y="4412088"/>
            <a:ext cx="5163202" cy="7137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E6CC7A-CA5A-4B59-96B9-2C29B3D34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341" y="5053468"/>
            <a:ext cx="3866040" cy="483255"/>
          </a:xfrm>
          <a:prstGeom prst="rect">
            <a:avLst/>
          </a:prstGeom>
        </p:spPr>
      </p:pic>
      <p:pic>
        <p:nvPicPr>
          <p:cNvPr id="12" name="Picture 11" descr="A picture containing object, device, gauge&#10;&#10;Description automatically generated">
            <a:extLst>
              <a:ext uri="{FF2B5EF4-FFF2-40B4-BE49-F238E27FC236}">
                <a16:creationId xmlns:a16="http://schemas.microsoft.com/office/drawing/2014/main" id="{107156DA-CD85-48BF-819D-B0D8DA16E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7171" y="4999820"/>
            <a:ext cx="1219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8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/>
          <a:lstStyle/>
          <a:p>
            <a:r>
              <a:rPr lang="en-US" dirty="0"/>
              <a:t>1x1 to the rescue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7D870-7931-4CA4-B3EB-7225AA20F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260" y="713064"/>
            <a:ext cx="10248028" cy="5738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403910-F650-4ED4-BDAE-82D14DFAD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9565" y="1864845"/>
            <a:ext cx="3585962" cy="24626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9165DC-BFB5-4D2C-AFF7-A918744B2F15}"/>
              </a:ext>
            </a:extLst>
          </p:cNvPr>
          <p:cNvSpPr txBox="1"/>
          <p:nvPr/>
        </p:nvSpPr>
        <p:spPr>
          <a:xfrm>
            <a:off x="6125361" y="1687132"/>
            <a:ext cx="1861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“bottleneck layer”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43E7BD-0D54-47AA-8941-0E1253E676D3}"/>
              </a:ext>
            </a:extLst>
          </p:cNvPr>
          <p:cNvSpPr txBox="1"/>
          <p:nvPr/>
        </p:nvSpPr>
        <p:spPr>
          <a:xfrm>
            <a:off x="1751527" y="5035639"/>
            <a:ext cx="3127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28 x 28 x 16 x 192 = 2,400,000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E12906-0894-438B-9367-8B36F71E602C}"/>
              </a:ext>
            </a:extLst>
          </p:cNvPr>
          <p:cNvSpPr txBox="1"/>
          <p:nvPr/>
        </p:nvSpPr>
        <p:spPr>
          <a:xfrm>
            <a:off x="7572777" y="4739425"/>
            <a:ext cx="3845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28 x 28 x 32 x 5 x 5 x 16 = 10,000,000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1E79D7-8EB3-4435-A72B-E68FFCA466E9}"/>
              </a:ext>
            </a:extLst>
          </p:cNvPr>
          <p:cNvSpPr txBox="1"/>
          <p:nvPr/>
        </p:nvSpPr>
        <p:spPr>
          <a:xfrm>
            <a:off x="6125361" y="5589431"/>
            <a:ext cx="3793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Grand total: 12,400,000 &lt; 120,000,000</a:t>
            </a:r>
          </a:p>
        </p:txBody>
      </p:sp>
    </p:spTree>
    <p:extLst>
      <p:ext uri="{BB962C8B-B14F-4D97-AF65-F5344CB8AC3E}">
        <p14:creationId xmlns:p14="http://schemas.microsoft.com/office/powerpoint/2010/main" val="120611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/>
          <a:lstStyle/>
          <a:p>
            <a:r>
              <a:rPr lang="en-US" dirty="0"/>
              <a:t>How do we go deeper?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DA074C-CAC6-4488-8181-51AFDDE24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234" y="629479"/>
            <a:ext cx="10058253" cy="5659125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C077F9BC-6023-4194-B0CB-141E7B641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375" y="2073489"/>
            <a:ext cx="9247249" cy="32454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B59DDB-8120-4E53-8C66-8D42A2A6C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217" y="713064"/>
            <a:ext cx="9599407" cy="4361212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12B649-EB01-4E99-908C-D31CCE1B70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1885" y="690323"/>
            <a:ext cx="8448786" cy="5681866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8E15B034-59AD-4470-AF89-9C8839328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4548" y="4986774"/>
            <a:ext cx="5840600" cy="1334033"/>
          </a:xfrm>
          <a:prstGeom prst="rect">
            <a:avLst/>
          </a:prstGeom>
        </p:spPr>
      </p:pic>
      <p:pic>
        <p:nvPicPr>
          <p:cNvPr id="16" name="Picture 15" descr="A map with text&#10;&#10;Description automatically generated">
            <a:extLst>
              <a:ext uri="{FF2B5EF4-FFF2-40B4-BE49-F238E27FC236}">
                <a16:creationId xmlns:a16="http://schemas.microsoft.com/office/drawing/2014/main" id="{0B852351-55AA-4CD3-813A-7A7E8A783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723" y="646882"/>
            <a:ext cx="10675096" cy="576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9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/>
          <a:lstStyle/>
          <a:p>
            <a:r>
              <a:rPr lang="en-US" dirty="0"/>
              <a:t>Stacking modules, baby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A picture containing stationary&#10;&#10;Description automatically generated">
            <a:extLst>
              <a:ext uri="{FF2B5EF4-FFF2-40B4-BE49-F238E27FC236}">
                <a16:creationId xmlns:a16="http://schemas.microsoft.com/office/drawing/2014/main" id="{54D236F8-85AE-4CC1-B3AC-EA767B93C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439" y="629479"/>
            <a:ext cx="10735090" cy="60088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B9E188-1DAB-4B71-AA31-CF7ECE9E0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439" y="713064"/>
            <a:ext cx="10634102" cy="42677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9626B2-2EEA-4723-A0EC-9CF8B5D93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967" y="2562917"/>
            <a:ext cx="10382034" cy="2666618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621C8BFE-3A3E-4CC7-8087-E3CA0ACBC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439" y="629479"/>
            <a:ext cx="10635173" cy="4561281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F462810D-B856-485D-862A-8549E7529E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050" y="629479"/>
            <a:ext cx="10339636" cy="52948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4ADADDE-D495-4D26-8241-4E6376552DCD}"/>
              </a:ext>
            </a:extLst>
          </p:cNvPr>
          <p:cNvSpPr txBox="1"/>
          <p:nvPr/>
        </p:nvSpPr>
        <p:spPr>
          <a:xfrm>
            <a:off x="1313645" y="5344732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GooLeNet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15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/>
          <a:lstStyle/>
          <a:p>
            <a:r>
              <a:rPr lang="en-US" dirty="0"/>
              <a:t>Open source 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https://github.com/llSourcell/DeepMind-alphafold-repl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048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>
            <a:normAutofit/>
          </a:bodyPr>
          <a:lstStyle/>
          <a:p>
            <a:r>
              <a:rPr lang="en-US" dirty="0"/>
              <a:t>using someone else’s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000" i="1" dirty="0"/>
          </a:p>
          <a:p>
            <a:pPr lvl="1"/>
            <a:endParaRPr lang="en-US" i="1" dirty="0"/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AE578C1-C673-4FA4-936D-6A1CCCB41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811" y="727157"/>
            <a:ext cx="10037839" cy="5685494"/>
          </a:xfrm>
          <a:prstGeom prst="rect">
            <a:avLst/>
          </a:prstGeom>
        </p:spPr>
      </p:pic>
      <p:pic>
        <p:nvPicPr>
          <p:cNvPr id="8" name="Picture 7" descr="A picture containing object, clock&#10;&#10;Description generated with high confidence">
            <a:extLst>
              <a:ext uri="{FF2B5EF4-FFF2-40B4-BE49-F238E27FC236}">
                <a16:creationId xmlns:a16="http://schemas.microsoft.com/office/drawing/2014/main" id="{5CDDEF00-6095-4DBC-9D22-B2C918046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895" y="1730024"/>
            <a:ext cx="2252990" cy="755123"/>
          </a:xfrm>
          <a:prstGeom prst="rect">
            <a:avLst/>
          </a:prstGeom>
        </p:spPr>
      </p:pic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B3933E4-7EAB-4C7D-BC3C-ADB7B3C48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5343" y="1272227"/>
            <a:ext cx="2019583" cy="1439370"/>
          </a:xfrm>
          <a:prstGeom prst="rect">
            <a:avLst/>
          </a:prstGeom>
        </p:spPr>
      </p:pic>
      <p:pic>
        <p:nvPicPr>
          <p:cNvPr id="12" name="Picture 11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5B158BE8-D3CE-4C06-B62C-0FE004C40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811" y="719678"/>
            <a:ext cx="9926681" cy="24552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E98AF5-C9AC-47DB-BCE8-CDD119B0CAB5}"/>
              </a:ext>
            </a:extLst>
          </p:cNvPr>
          <p:cNvSpPr txBox="1"/>
          <p:nvPr/>
        </p:nvSpPr>
        <p:spPr>
          <a:xfrm>
            <a:off x="2624316" y="2945180"/>
            <a:ext cx="335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trainableParameter</a:t>
            </a:r>
            <a:r>
              <a:rPr lang="en-US" dirty="0"/>
              <a:t> = 0  freeze= 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DB231F9-A44A-498E-B17A-CEA219185B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811" y="681659"/>
            <a:ext cx="10155383" cy="2362348"/>
          </a:xfrm>
          <a:prstGeom prst="rect">
            <a:avLst/>
          </a:prstGeom>
        </p:spPr>
      </p:pic>
      <p:pic>
        <p:nvPicPr>
          <p:cNvPr id="17" name="Picture 16" descr="A picture containing clock, object&#10;&#10;Description generated with high confidence">
            <a:extLst>
              <a:ext uri="{FF2B5EF4-FFF2-40B4-BE49-F238E27FC236}">
                <a16:creationId xmlns:a16="http://schemas.microsoft.com/office/drawing/2014/main" id="{7192E8DD-F5F9-44B6-94D2-A35088E9D5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9166" y="3253963"/>
            <a:ext cx="8595204" cy="16044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C9EAF9F-50AC-47A5-B374-CC2BF95379B5}"/>
              </a:ext>
            </a:extLst>
          </p:cNvPr>
          <p:cNvSpPr txBox="1"/>
          <p:nvPr/>
        </p:nvSpPr>
        <p:spPr>
          <a:xfrm>
            <a:off x="6970143" y="432183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66B7B1-2E55-4EB5-B51D-095722D1B398}"/>
              </a:ext>
            </a:extLst>
          </p:cNvPr>
          <p:cNvSpPr txBox="1"/>
          <p:nvPr/>
        </p:nvSpPr>
        <p:spPr>
          <a:xfrm>
            <a:off x="7794075" y="2898359"/>
            <a:ext cx="1589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Little own 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2CE958-33BF-4B8E-8A22-E195D7F72299}"/>
              </a:ext>
            </a:extLst>
          </p:cNvPr>
          <p:cNvSpPr txBox="1"/>
          <p:nvPr/>
        </p:nvSpPr>
        <p:spPr>
          <a:xfrm>
            <a:off x="7901796" y="4456022"/>
            <a:ext cx="1762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Lots of own data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86D34FD-F426-4966-AAE4-1F008A897D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9318" y="5012116"/>
            <a:ext cx="8943719" cy="151060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93F8573-6E6D-4B2F-B986-CF50FC2FB31E}"/>
              </a:ext>
            </a:extLst>
          </p:cNvPr>
          <p:cNvSpPr txBox="1"/>
          <p:nvPr/>
        </p:nvSpPr>
        <p:spPr>
          <a:xfrm>
            <a:off x="2217158" y="4682355"/>
            <a:ext cx="2843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Massive amount of own data</a:t>
            </a:r>
          </a:p>
        </p:txBody>
      </p:sp>
    </p:spTree>
    <p:extLst>
      <p:ext uri="{BB962C8B-B14F-4D97-AF65-F5344CB8AC3E}">
        <p14:creationId xmlns:p14="http://schemas.microsoft.com/office/powerpoint/2010/main" val="2303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19" grpId="0"/>
      <p:bldP spid="20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>
            <a:normAutofit/>
          </a:bodyPr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000" i="1" dirty="0"/>
          </a:p>
          <a:p>
            <a:pPr lvl="1"/>
            <a:endParaRPr lang="en-US" i="1" dirty="0"/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362E7C2-0CD9-45EA-B537-EF919375E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577" y="562542"/>
            <a:ext cx="10118105" cy="5706293"/>
          </a:xfrm>
          <a:prstGeom prst="rect">
            <a:avLst/>
          </a:prstGeom>
        </p:spPr>
      </p:pic>
      <p:pic>
        <p:nvPicPr>
          <p:cNvPr id="8" name="Picture 7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143904BC-8E40-4952-B2B0-586989DB7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126" y="1018727"/>
            <a:ext cx="8374433" cy="4658552"/>
          </a:xfrm>
          <a:prstGeom prst="rect">
            <a:avLst/>
          </a:prstGeom>
        </p:spPr>
      </p:pic>
      <p:pic>
        <p:nvPicPr>
          <p:cNvPr id="10" name="Picture 9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4CA6A89D-6FE4-4E18-A312-AFDE958E5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515" y="1822640"/>
            <a:ext cx="1771897" cy="3238952"/>
          </a:xfrm>
          <a:prstGeom prst="rect">
            <a:avLst/>
          </a:prstGeom>
        </p:spPr>
      </p:pic>
      <p:pic>
        <p:nvPicPr>
          <p:cNvPr id="12" name="Picture 11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0AEB101-45CA-4251-BE17-8D8E46F11B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2577" y="713064"/>
            <a:ext cx="10183126" cy="5706293"/>
          </a:xfrm>
          <a:prstGeom prst="rect">
            <a:avLst/>
          </a:prstGeom>
        </p:spPr>
      </p:pic>
      <p:pic>
        <p:nvPicPr>
          <p:cNvPr id="14" name="Picture 13" descr="A close up of text on a whiteboard&#10;&#10;Description generated with high confidence">
            <a:extLst>
              <a:ext uri="{FF2B5EF4-FFF2-40B4-BE49-F238E27FC236}">
                <a16:creationId xmlns:a16="http://schemas.microsoft.com/office/drawing/2014/main" id="{49AFF1D1-B892-4615-B474-82DC2913D4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4804" y="1472589"/>
            <a:ext cx="6613535" cy="2821250"/>
          </a:xfrm>
          <a:prstGeom prst="rect">
            <a:avLst/>
          </a:prstGeom>
        </p:spPr>
      </p:pic>
      <p:pic>
        <p:nvPicPr>
          <p:cNvPr id="18" name="Picture 17" descr="A close up of text on a whiteboard&#10;&#10;Description generated with high confidence">
            <a:extLst>
              <a:ext uri="{FF2B5EF4-FFF2-40B4-BE49-F238E27FC236}">
                <a16:creationId xmlns:a16="http://schemas.microsoft.com/office/drawing/2014/main" id="{0155BFF1-90C8-4815-9253-A30FAE8ABA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3968" y="1459760"/>
            <a:ext cx="6528063" cy="3366674"/>
          </a:xfrm>
          <a:prstGeom prst="rect">
            <a:avLst/>
          </a:prstGeom>
        </p:spPr>
      </p:pic>
      <p:pic>
        <p:nvPicPr>
          <p:cNvPr id="20" name="Picture 19" descr="A picture containing text, whiteboard&#10;&#10;Description generated with very high confidence">
            <a:extLst>
              <a:ext uri="{FF2B5EF4-FFF2-40B4-BE49-F238E27FC236}">
                <a16:creationId xmlns:a16="http://schemas.microsoft.com/office/drawing/2014/main" id="{B0ECABDA-1799-46FF-8157-013CCDC218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0187" y="1563915"/>
            <a:ext cx="9273860" cy="470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7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/>
          <a:lstStyle/>
          <a:p>
            <a:r>
              <a:rPr lang="en-US" dirty="0"/>
              <a:t>How do computers see?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549622-E34C-4CC5-B81E-056C1968B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174" y="808037"/>
            <a:ext cx="10233025" cy="569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163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>
            <a:normAutofit/>
          </a:bodyPr>
          <a:lstStyle/>
          <a:p>
            <a:r>
              <a:rPr lang="en-US" dirty="0"/>
              <a:t>State of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000" i="1" dirty="0"/>
          </a:p>
          <a:p>
            <a:pPr lvl="1"/>
            <a:endParaRPr lang="en-US" i="1" dirty="0"/>
          </a:p>
        </p:txBody>
      </p:sp>
      <p:pic>
        <p:nvPicPr>
          <p:cNvPr id="6" name="Picture 5" descr="A close up of a logo&#10;&#10;Description generated with high confidence">
            <a:extLst>
              <a:ext uri="{FF2B5EF4-FFF2-40B4-BE49-F238E27FC236}">
                <a16:creationId xmlns:a16="http://schemas.microsoft.com/office/drawing/2014/main" id="{4BB779CE-5A64-4662-A6B5-03EE735C5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892" y="713064"/>
            <a:ext cx="10109274" cy="5642693"/>
          </a:xfrm>
          <a:prstGeom prst="rect">
            <a:avLst/>
          </a:prstGeom>
        </p:spPr>
      </p:pic>
      <p:pic>
        <p:nvPicPr>
          <p:cNvPr id="10" name="Picture 9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064142C-9EEB-4D59-ABA8-46B5DEFC9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976" y="2023146"/>
            <a:ext cx="6510036" cy="3524771"/>
          </a:xfrm>
          <a:prstGeom prst="rect">
            <a:avLst/>
          </a:prstGeom>
        </p:spPr>
      </p:pic>
      <p:pic>
        <p:nvPicPr>
          <p:cNvPr id="12" name="Picture 11" descr="A close up of a logo&#10;&#10;Description generated with high confidence">
            <a:extLst>
              <a:ext uri="{FF2B5EF4-FFF2-40B4-BE49-F238E27FC236}">
                <a16:creationId xmlns:a16="http://schemas.microsoft.com/office/drawing/2014/main" id="{4FBC19F2-07B3-44E6-A662-7960B951E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25" y="2404265"/>
            <a:ext cx="1845324" cy="12220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E41B70-C274-4F3D-917D-BC82CC8E2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5489" y="2442380"/>
            <a:ext cx="1438476" cy="1222069"/>
          </a:xfrm>
          <a:prstGeom prst="rect">
            <a:avLst/>
          </a:prstGeom>
        </p:spPr>
      </p:pic>
      <p:pic>
        <p:nvPicPr>
          <p:cNvPr id="16" name="Picture 1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19DB391-04A8-41E6-B6BF-BBEB754887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7304" y="5157807"/>
            <a:ext cx="8567213" cy="115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1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>
            <a:normAutofit/>
          </a:bodyPr>
          <a:lstStyle/>
          <a:p>
            <a:r>
              <a:rPr lang="en-US" dirty="0"/>
              <a:t>How to get a </a:t>
            </a:r>
            <a:r>
              <a:rPr lang="en-US" dirty="0" err="1"/>
              <a:t>cnn</a:t>
            </a:r>
            <a:r>
              <a:rPr lang="en-US" dirty="0"/>
              <a:t> published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000" i="1" dirty="0"/>
          </a:p>
          <a:p>
            <a:pPr lvl="1"/>
            <a:endParaRPr lang="en-US" i="1" dirty="0"/>
          </a:p>
        </p:txBody>
      </p:sp>
      <p:pic>
        <p:nvPicPr>
          <p:cNvPr id="6" name="Picture 5" descr="A picture containing animal&#10;&#10;Description generated with high confidence">
            <a:extLst>
              <a:ext uri="{FF2B5EF4-FFF2-40B4-BE49-F238E27FC236}">
                <a16:creationId xmlns:a16="http://schemas.microsoft.com/office/drawing/2014/main" id="{13E3EA80-D8BE-4CCB-9E52-9D2451C73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387" y="845695"/>
            <a:ext cx="9913627" cy="55205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D6D394-CFD7-43D6-9871-0B6FB9397904}"/>
              </a:ext>
            </a:extLst>
          </p:cNvPr>
          <p:cNvSpPr txBox="1"/>
          <p:nvPr/>
        </p:nvSpPr>
        <p:spPr>
          <a:xfrm>
            <a:off x="4606505" y="2044460"/>
            <a:ext cx="5356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– 15 networks. Good in academia, bad for production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402AF7-BA6E-4815-B0B9-9FBC96E1E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256" y="3226023"/>
            <a:ext cx="8942357" cy="775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E1F32A-E5E1-4FA8-A553-B045C6483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563" y="3060214"/>
            <a:ext cx="8995050" cy="30847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E79746-0368-4BE4-A844-07A639FEF3B7}"/>
              </a:ext>
            </a:extLst>
          </p:cNvPr>
          <p:cNvSpPr txBox="1"/>
          <p:nvPr/>
        </p:nvSpPr>
        <p:spPr>
          <a:xfrm>
            <a:off x="5322498" y="3236628"/>
            <a:ext cx="4207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in both academia and production</a:t>
            </a:r>
          </a:p>
        </p:txBody>
      </p:sp>
    </p:spTree>
    <p:extLst>
      <p:ext uri="{BB962C8B-B14F-4D97-AF65-F5344CB8AC3E}">
        <p14:creationId xmlns:p14="http://schemas.microsoft.com/office/powerpoint/2010/main" val="27348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/>
          <a:lstStyle/>
          <a:p>
            <a:r>
              <a:rPr lang="en-US" dirty="0"/>
              <a:t>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533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/>
          <a:lstStyle/>
          <a:p>
            <a:r>
              <a:rPr lang="en-US" dirty="0"/>
              <a:t>Open source 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https://github.com/llSourcell/DeepMind-alphafold-repl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28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/>
          <a:lstStyle/>
          <a:p>
            <a:r>
              <a:rPr lang="en-US" dirty="0"/>
              <a:t>Coarse to fine sampling scheme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4A5A7C39-428F-4E1D-BCF3-F9751BA2D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005" y="713064"/>
            <a:ext cx="10444711" cy="5866672"/>
          </a:xfrm>
          <a:prstGeom prst="rect">
            <a:avLst/>
          </a:prstGeom>
        </p:spPr>
      </p:pic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7CBD4B43-3F50-49B0-9B09-97BF8F385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762" y="1406764"/>
            <a:ext cx="7145338" cy="492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951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/>
          <a:lstStyle/>
          <a:p>
            <a:r>
              <a:rPr lang="en-US" dirty="0"/>
              <a:t>The first </a:t>
            </a:r>
            <a:r>
              <a:rPr lang="en-US" dirty="0" err="1"/>
              <a:t>cnn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DE0DC6-2AD4-40C3-A826-C22D5BC8E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713064"/>
            <a:ext cx="10374812" cy="57911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6BFD3A-4698-4BF4-9281-20E8888344F2}"/>
              </a:ext>
            </a:extLst>
          </p:cNvPr>
          <p:cNvSpPr txBox="1"/>
          <p:nvPr/>
        </p:nvSpPr>
        <p:spPr>
          <a:xfrm>
            <a:off x="3527423" y="1208194"/>
            <a:ext cx="7849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 in the day, people only used valid convolutions, hence the dimension shrinking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5140C11E-E6B6-48AE-B2DE-E64A7553A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4004222"/>
            <a:ext cx="3069792" cy="758825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1C09AF7C-8A42-4659-88AA-74FD1E9D6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4657376"/>
            <a:ext cx="5444048" cy="565166"/>
          </a:xfrm>
          <a:prstGeom prst="rect">
            <a:avLst/>
          </a:prstGeom>
        </p:spPr>
      </p:pic>
      <p:pic>
        <p:nvPicPr>
          <p:cNvPr id="15" name="Picture 1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499811C-FDCE-4401-B276-16D615AFA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713064"/>
            <a:ext cx="10553700" cy="595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8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/>
          <a:lstStyle/>
          <a:p>
            <a:r>
              <a:rPr lang="en-US" dirty="0"/>
              <a:t>The network that changed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A1B25C-5C2F-45E7-8D72-87BAFBC9B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362" y="874727"/>
            <a:ext cx="10363633" cy="57911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869B91-3D6A-49A4-88ED-8C80A4AA7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074" y="1315760"/>
            <a:ext cx="2016125" cy="19727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E2AB0F-99CC-4B9A-B517-912C7077C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5646" y="1439953"/>
            <a:ext cx="2963767" cy="2129521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1A6E47A2-CBA4-4B0C-899E-47FFD628FC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8377" y="1111535"/>
            <a:ext cx="2198026" cy="2176992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AE3EEE79-A806-441F-A344-D30D8558FF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8424" y="3569474"/>
            <a:ext cx="2047875" cy="17137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52725C-8196-4C6E-8B37-A3A005B31E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2881" y="3569474"/>
            <a:ext cx="3821980" cy="2057989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A4D3C26A-CAD2-40D3-9AFC-93FD4B51A3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1937" y="3579334"/>
            <a:ext cx="1876440" cy="1731239"/>
          </a:xfrm>
          <a:prstGeom prst="rect">
            <a:avLst/>
          </a:prstGeom>
        </p:spPr>
      </p:pic>
      <p:pic>
        <p:nvPicPr>
          <p:cNvPr id="20" name="Picture 19" descr="A picture containing object&#10;&#10;Description automatically generated">
            <a:extLst>
              <a:ext uri="{FF2B5EF4-FFF2-40B4-BE49-F238E27FC236}">
                <a16:creationId xmlns:a16="http://schemas.microsoft.com/office/drawing/2014/main" id="{8CFBD512-847E-463A-85A4-101939EE17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6695" y="3221913"/>
            <a:ext cx="2645354" cy="2307649"/>
          </a:xfrm>
          <a:prstGeom prst="rect">
            <a:avLst/>
          </a:prstGeom>
        </p:spPr>
      </p:pic>
      <p:pic>
        <p:nvPicPr>
          <p:cNvPr id="22" name="Picture 2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DFFF7EC-075C-4F58-93A9-305A2E2D3B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73785" y="3319815"/>
            <a:ext cx="3195205" cy="230764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4AABBA6-9E6B-4E14-BB94-CD29FF1F6CBC}"/>
              </a:ext>
            </a:extLst>
          </p:cNvPr>
          <p:cNvSpPr txBox="1"/>
          <p:nvPr/>
        </p:nvSpPr>
        <p:spPr>
          <a:xfrm>
            <a:off x="1171687" y="5367626"/>
            <a:ext cx="6164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Heavily inspired by </a:t>
            </a:r>
            <a:r>
              <a:rPr lang="en-US" dirty="0" err="1"/>
              <a:t>LeNet</a:t>
            </a:r>
            <a:r>
              <a:rPr lang="en-US" dirty="0"/>
              <a:t> 5, but much bigger ~ 60M parameters</a:t>
            </a:r>
          </a:p>
          <a:p>
            <a:r>
              <a:rPr lang="en-US" dirty="0"/>
              <a:t>Also, used </a:t>
            </a:r>
            <a:r>
              <a:rPr lang="en-US" dirty="0" err="1"/>
              <a:t>Relu</a:t>
            </a:r>
            <a:endParaRPr lang="en-US" dirty="0"/>
          </a:p>
          <a:p>
            <a:r>
              <a:rPr lang="en-US" dirty="0"/>
              <a:t>Advanced: Multiple GPUS   Local Response Normalization</a:t>
            </a:r>
          </a:p>
        </p:txBody>
      </p:sp>
      <p:pic>
        <p:nvPicPr>
          <p:cNvPr id="25" name="Picture 24" descr="A picture containing map&#10;&#10;Description automatically generated">
            <a:extLst>
              <a:ext uri="{FF2B5EF4-FFF2-40B4-BE49-F238E27FC236}">
                <a16:creationId xmlns:a16="http://schemas.microsoft.com/office/drawing/2014/main" id="{AFEA520C-42ED-4112-B0F0-62A85F33FC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07529" y="5454210"/>
            <a:ext cx="1913667" cy="114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14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/>
          <a:lstStyle/>
          <a:p>
            <a:r>
              <a:rPr lang="en-US" dirty="0"/>
              <a:t>“standardized” </a:t>
            </a:r>
            <a:r>
              <a:rPr lang="en-US" dirty="0" err="1"/>
              <a:t>cnns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672E28-84DD-40A2-B291-BC0475C48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12" y="608202"/>
            <a:ext cx="11044277" cy="61449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589C4F-31E7-48EB-BCFC-901F62592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043" y="2173287"/>
            <a:ext cx="2093913" cy="1158561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8EE040-A4F5-49A2-BDCA-3F339CB3C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2956" y="2319803"/>
            <a:ext cx="4198144" cy="1633814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81B7B9-EF83-42B9-88FC-8B9DA7B09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605" y="3785532"/>
            <a:ext cx="10135395" cy="2236326"/>
          </a:xfrm>
          <a:prstGeom prst="rect">
            <a:avLst/>
          </a:prstGeom>
        </p:spPr>
      </p:pic>
      <p:pic>
        <p:nvPicPr>
          <p:cNvPr id="14" name="Picture 13" descr="A picture containing object, device, clock&#10;&#10;Description automatically generated">
            <a:extLst>
              <a:ext uri="{FF2B5EF4-FFF2-40B4-BE49-F238E27FC236}">
                <a16:creationId xmlns:a16="http://schemas.microsoft.com/office/drawing/2014/main" id="{455C7388-E4EF-4DFA-B5ED-3965ED6835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7102" y="4903695"/>
            <a:ext cx="5044914" cy="11994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94FFD0C-EE80-4655-BD33-2EF6E538C9B9}"/>
              </a:ext>
            </a:extLst>
          </p:cNvPr>
          <p:cNvSpPr txBox="1"/>
          <p:nvPr/>
        </p:nvSpPr>
        <p:spPr>
          <a:xfrm>
            <a:off x="5143500" y="713064"/>
            <a:ext cx="244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138,000,000 parameters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4D7E56-358E-474C-974B-35373432237A}"/>
              </a:ext>
            </a:extLst>
          </p:cNvPr>
          <p:cNvSpPr txBox="1"/>
          <p:nvPr/>
        </p:nvSpPr>
        <p:spPr>
          <a:xfrm>
            <a:off x="8623300" y="1010095"/>
            <a:ext cx="1845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Daddy of VGG-19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91DF1DD-86C8-4F0E-A213-D8FFF7532D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5566" y="5822076"/>
            <a:ext cx="2827493" cy="6534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03D643D-D510-435C-BA26-443BE8BD69A7}"/>
              </a:ext>
            </a:extLst>
          </p:cNvPr>
          <p:cNvSpPr txBox="1"/>
          <p:nvPr/>
        </p:nvSpPr>
        <p:spPr>
          <a:xfrm>
            <a:off x="6096000" y="5822076"/>
            <a:ext cx="3795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Nc going up by a factor of 2, up to 512</a:t>
            </a:r>
          </a:p>
        </p:txBody>
      </p:sp>
    </p:spTree>
    <p:extLst>
      <p:ext uri="{BB962C8B-B14F-4D97-AF65-F5344CB8AC3E}">
        <p14:creationId xmlns:p14="http://schemas.microsoft.com/office/powerpoint/2010/main" val="304025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/>
          <a:lstStyle/>
          <a:p>
            <a:r>
              <a:rPr lang="en-US" dirty="0" err="1"/>
              <a:t>Resnets</a:t>
            </a:r>
            <a:r>
              <a:rPr lang="en-US" dirty="0"/>
              <a:t> – </a:t>
            </a:r>
            <a:r>
              <a:rPr lang="en-US" dirty="0" err="1"/>
              <a:t>Alphafold</a:t>
            </a:r>
            <a:r>
              <a:rPr lang="en-US" dirty="0"/>
              <a:t> is 2 </a:t>
            </a:r>
            <a:r>
              <a:rPr lang="en-US" dirty="0" err="1"/>
              <a:t>resnets</a:t>
            </a:r>
            <a:r>
              <a:rPr lang="en-US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23ED3B-6D20-4E63-9C3F-859821A8A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4" y="629479"/>
            <a:ext cx="10556876" cy="5905466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A99D9C-2F01-4815-A605-576FB48CE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2" y="3341032"/>
            <a:ext cx="10556401" cy="1822854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FF9F6179-CC7A-457F-9634-53703C09A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6531" y="3341032"/>
            <a:ext cx="660482" cy="1052293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6BEB9FC-F9DA-4C27-A519-2ACF2B098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020" y="3341032"/>
            <a:ext cx="10447993" cy="13960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4C0C907-2B85-465C-9130-6A8DEBEAC220}"/>
              </a:ext>
            </a:extLst>
          </p:cNvPr>
          <p:cNvSpPr txBox="1"/>
          <p:nvPr/>
        </p:nvSpPr>
        <p:spPr>
          <a:xfrm>
            <a:off x="5776845" y="4393325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“main path”</a:t>
            </a:r>
          </a:p>
        </p:txBody>
      </p:sp>
      <p:pic>
        <p:nvPicPr>
          <p:cNvPr id="15" name="Picture 14" descr="A picture containing object&#10;&#10;Description automatically generated">
            <a:extLst>
              <a:ext uri="{FF2B5EF4-FFF2-40B4-BE49-F238E27FC236}">
                <a16:creationId xmlns:a16="http://schemas.microsoft.com/office/drawing/2014/main" id="{E0002A09-1A6A-4D37-9E19-EFD9426A91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6774" y="3174865"/>
            <a:ext cx="6795743" cy="10585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AAD904-1245-4FB2-AFE8-DBA5DC22A635}"/>
              </a:ext>
            </a:extLst>
          </p:cNvPr>
          <p:cNvSpPr txBox="1"/>
          <p:nvPr/>
        </p:nvSpPr>
        <p:spPr>
          <a:xfrm>
            <a:off x="4293792" y="2851810"/>
            <a:ext cx="332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“short cut” OR “skip connection”</a:t>
            </a:r>
          </a:p>
        </p:txBody>
      </p:sp>
      <p:pic>
        <p:nvPicPr>
          <p:cNvPr id="18" name="Picture 1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11F80CE-55E1-4944-8E45-E7AB1961D1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2767" y="4758009"/>
            <a:ext cx="4959240" cy="1761540"/>
          </a:xfrm>
          <a:prstGeom prst="rect">
            <a:avLst/>
          </a:prstGeom>
        </p:spPr>
      </p:pic>
      <p:pic>
        <p:nvPicPr>
          <p:cNvPr id="20" name="Picture 1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4AC339B-189F-4209-8749-C1FD1D5C2A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3934" y="974406"/>
            <a:ext cx="3860765" cy="147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8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/>
          <a:lstStyle/>
          <a:p>
            <a:r>
              <a:rPr lang="en-US" dirty="0" err="1"/>
              <a:t>resnets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CEE025D-BF64-4ACC-AC1B-BA702E21B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4" y="713064"/>
            <a:ext cx="10245725" cy="57398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71B6F0-4C77-4B84-B0A2-91D20B527E90}"/>
              </a:ext>
            </a:extLst>
          </p:cNvPr>
          <p:cNvSpPr txBox="1"/>
          <p:nvPr/>
        </p:nvSpPr>
        <p:spPr>
          <a:xfrm>
            <a:off x="6642100" y="1041400"/>
            <a:ext cx="165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“plain network”</a:t>
            </a:r>
          </a:p>
        </p:txBody>
      </p:sp>
      <p:pic>
        <p:nvPicPr>
          <p:cNvPr id="8" name="Picture 7" descr="A picture containing indoor&#10;&#10;Description automatically generated">
            <a:extLst>
              <a:ext uri="{FF2B5EF4-FFF2-40B4-BE49-F238E27FC236}">
                <a16:creationId xmlns:a16="http://schemas.microsoft.com/office/drawing/2014/main" id="{97666C38-FFB2-43D0-89C2-C23846DC3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659" y="1498600"/>
            <a:ext cx="9629754" cy="1808964"/>
          </a:xfrm>
          <a:prstGeom prst="rect">
            <a:avLst/>
          </a:prstGeom>
        </p:spPr>
      </p:pic>
      <p:pic>
        <p:nvPicPr>
          <p:cNvPr id="11" name="Picture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D87C5D2-FF4A-473E-8CA1-7DB1B8F97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762" y="3214667"/>
            <a:ext cx="4059238" cy="28093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F1ABEA-73AC-4D5E-B0CA-3E8A226E2822}"/>
              </a:ext>
            </a:extLst>
          </p:cNvPr>
          <p:cNvSpPr txBox="1"/>
          <p:nvPr/>
        </p:nvSpPr>
        <p:spPr>
          <a:xfrm>
            <a:off x="3219450" y="391576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Why?</a:t>
            </a: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58A8CB-C3F5-45D5-AAAC-306BE9B6E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513" y="3360868"/>
            <a:ext cx="3919481" cy="278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/>
          <a:lstStyle/>
          <a:p>
            <a:r>
              <a:rPr lang="en-US" dirty="0"/>
              <a:t>Residual network intuition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47369DB-7A8A-4CFD-BEB8-CAB1DEE91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709" y="713064"/>
            <a:ext cx="10563303" cy="5938289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B1CBC65-9EC7-431E-816C-0357232B3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411" y="3430368"/>
            <a:ext cx="3184633" cy="710327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A4BA3931-15D5-42D0-BA3B-1569385AB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380" y="4038571"/>
            <a:ext cx="4627565" cy="710326"/>
          </a:xfrm>
          <a:prstGeom prst="rect">
            <a:avLst/>
          </a:prstGeom>
        </p:spPr>
      </p:pic>
      <p:pic>
        <p:nvPicPr>
          <p:cNvPr id="12" name="Picture 11" descr="A picture containing device&#10;&#10;Description automatically generated">
            <a:extLst>
              <a:ext uri="{FF2B5EF4-FFF2-40B4-BE49-F238E27FC236}">
                <a16:creationId xmlns:a16="http://schemas.microsoft.com/office/drawing/2014/main" id="{02E41CF2-14F8-4560-A84A-FE0943255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8952" y="4748897"/>
            <a:ext cx="6306587" cy="8791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72FC72-7B9F-40D6-B087-AE861DD5D2A1}"/>
              </a:ext>
            </a:extLst>
          </p:cNvPr>
          <p:cNvSpPr txBox="1"/>
          <p:nvPr/>
        </p:nvSpPr>
        <p:spPr>
          <a:xfrm>
            <a:off x="6278044" y="1448302"/>
            <a:ext cx="4583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we’re using L2 regularization, we’re shrinking </a:t>
            </a:r>
          </a:p>
          <a:p>
            <a:r>
              <a:rPr lang="en-US" dirty="0"/>
              <a:t>the parameters asymptotically close to zero</a:t>
            </a:r>
          </a:p>
        </p:txBody>
      </p:sp>
      <p:pic>
        <p:nvPicPr>
          <p:cNvPr id="15" name="Picture 14" descr="A picture containing object&#10;&#10;Description automatically generated">
            <a:extLst>
              <a:ext uri="{FF2B5EF4-FFF2-40B4-BE49-F238E27FC236}">
                <a16:creationId xmlns:a16="http://schemas.microsoft.com/office/drawing/2014/main" id="{485AC271-8DDE-4DBE-B621-0B2899107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8745" y="4828753"/>
            <a:ext cx="6503009" cy="13543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143161-C8DF-4A3B-B4F4-66B61C50AF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7453" y="4038571"/>
            <a:ext cx="7117317" cy="22555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5635D2-1134-45DA-A03D-82BBD6153888}"/>
              </a:ext>
            </a:extLst>
          </p:cNvPr>
          <p:cNvSpPr txBox="1"/>
          <p:nvPr/>
        </p:nvSpPr>
        <p:spPr>
          <a:xfrm>
            <a:off x="6900851" y="3405308"/>
            <a:ext cx="46179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Easy for a residual block to learn </a:t>
            </a:r>
          </a:p>
          <a:p>
            <a:r>
              <a:rPr lang="en-US" dirty="0"/>
              <a:t>the identity function. So in the case of Res nets,</a:t>
            </a:r>
          </a:p>
          <a:p>
            <a:r>
              <a:rPr lang="en-US" dirty="0"/>
              <a:t>			adding layers shouldn’t hurt </a:t>
            </a:r>
          </a:p>
          <a:p>
            <a:r>
              <a:rPr lang="en-US" dirty="0"/>
              <a:t>			performance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26A40C-1305-4D62-A730-937616FC1BF5}"/>
              </a:ext>
            </a:extLst>
          </p:cNvPr>
          <p:cNvSpPr txBox="1"/>
          <p:nvPr/>
        </p:nvSpPr>
        <p:spPr>
          <a:xfrm>
            <a:off x="226705" y="3082718"/>
            <a:ext cx="3230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“same” convolutions</a:t>
            </a:r>
          </a:p>
          <a:p>
            <a:r>
              <a:rPr lang="en-US" dirty="0"/>
              <a:t>used a lot in </a:t>
            </a:r>
            <a:r>
              <a:rPr lang="en-US" dirty="0" err="1"/>
              <a:t>Resnets</a:t>
            </a:r>
            <a:r>
              <a:rPr lang="en-US" dirty="0"/>
              <a:t> for to keep</a:t>
            </a:r>
          </a:p>
          <a:p>
            <a:r>
              <a:rPr lang="en-US" dirty="0"/>
              <a:t>dimensions consistent</a:t>
            </a:r>
          </a:p>
        </p:txBody>
      </p:sp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1A0862BF-12EB-4E22-B7EA-1ADF7145AB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7550" y="4045018"/>
            <a:ext cx="8889599" cy="225557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06BA1B9-0CB6-4E83-9208-DE73AD96F0FD}"/>
              </a:ext>
            </a:extLst>
          </p:cNvPr>
          <p:cNvSpPr txBox="1"/>
          <p:nvPr/>
        </p:nvSpPr>
        <p:spPr>
          <a:xfrm>
            <a:off x="940158" y="4605637"/>
            <a:ext cx="23615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W could be</a:t>
            </a:r>
          </a:p>
          <a:p>
            <a:r>
              <a:rPr lang="en-US" dirty="0"/>
              <a:t>a matrix of learnable </a:t>
            </a:r>
          </a:p>
          <a:p>
            <a:r>
              <a:rPr lang="en-US" dirty="0"/>
              <a:t>parameters or a matrix</a:t>
            </a:r>
          </a:p>
          <a:p>
            <a:r>
              <a:rPr lang="en-US" dirty="0"/>
              <a:t>that implements</a:t>
            </a:r>
          </a:p>
          <a:p>
            <a:r>
              <a:rPr lang="en-US" dirty="0"/>
              <a:t>“zero-padding”</a:t>
            </a:r>
          </a:p>
        </p:txBody>
      </p:sp>
    </p:spTree>
    <p:extLst>
      <p:ext uri="{BB962C8B-B14F-4D97-AF65-F5344CB8AC3E}">
        <p14:creationId xmlns:p14="http://schemas.microsoft.com/office/powerpoint/2010/main" val="12676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19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/>
          <a:lstStyle/>
          <a:p>
            <a:r>
              <a:rPr lang="en-US" dirty="0"/>
              <a:t>How do computers see?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A2DE0A9-CF0D-441B-BE6A-AC1A768F3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742" y="713064"/>
            <a:ext cx="10268486" cy="5707163"/>
          </a:xfrm>
          <a:prstGeom prst="rect">
            <a:avLst/>
          </a:prstGeom>
        </p:spPr>
      </p:pic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75108F42-32FB-486B-9322-44C86F3B5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665" y="3429000"/>
            <a:ext cx="9565812" cy="2521896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CB7D79DD-6DA6-468E-9D40-20BEFB2A4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139" y="5226995"/>
            <a:ext cx="1401853" cy="801059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772C4749-BA83-4745-B757-1CC083804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7271" y="5258440"/>
            <a:ext cx="2798994" cy="93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0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44167</TotalTime>
  <Words>353</Words>
  <Application>Microsoft Office PowerPoint</Application>
  <PresentationFormat>Widescreen</PresentationFormat>
  <Paragraphs>157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Gill Sans MT</vt:lpstr>
      <vt:lpstr>Gallery</vt:lpstr>
      <vt:lpstr>Convolutional Neural Networks: historical, residual,  and Inception networks… Also, transfer learning</vt:lpstr>
      <vt:lpstr>How do computers see?</vt:lpstr>
      <vt:lpstr>The first cnn</vt:lpstr>
      <vt:lpstr>The network that changed computer vision</vt:lpstr>
      <vt:lpstr>“standardized” cnns</vt:lpstr>
      <vt:lpstr>Resnets – Alphafold is 2 resnets!</vt:lpstr>
      <vt:lpstr>resnets</vt:lpstr>
      <vt:lpstr>Residual network intuition</vt:lpstr>
      <vt:lpstr>How do computers see?</vt:lpstr>
      <vt:lpstr>Convolving 1 x 1</vt:lpstr>
      <vt:lpstr>Why 1x1</vt:lpstr>
      <vt:lpstr>We gotta go deeper</vt:lpstr>
      <vt:lpstr>It ain’t cheap going deep</vt:lpstr>
      <vt:lpstr>1x1 to the rescue</vt:lpstr>
      <vt:lpstr>How do we go deeper?</vt:lpstr>
      <vt:lpstr>Stacking modules, baby</vt:lpstr>
      <vt:lpstr>Open source implementations</vt:lpstr>
      <vt:lpstr>using someone else’s weights</vt:lpstr>
      <vt:lpstr>Data augmentation</vt:lpstr>
      <vt:lpstr>State of computer vision</vt:lpstr>
      <vt:lpstr>How to get a cnn published</vt:lpstr>
      <vt:lpstr>Transfer learning</vt:lpstr>
      <vt:lpstr>Open source implementations</vt:lpstr>
      <vt:lpstr>Coarse to fine sampling scheme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Recurrent Neural networks (rnns) – Sequence models</dc:title>
  <dc:creator>베이츠루크로버트</dc:creator>
  <cp:lastModifiedBy>Bates Luke</cp:lastModifiedBy>
  <cp:revision>361</cp:revision>
  <dcterms:created xsi:type="dcterms:W3CDTF">2018-07-26T06:28:37Z</dcterms:created>
  <dcterms:modified xsi:type="dcterms:W3CDTF">2020-06-10T06:36:18Z</dcterms:modified>
</cp:coreProperties>
</file>